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7" r:id="rId3"/>
    <p:sldId id="269" r:id="rId4"/>
    <p:sldId id="279" r:id="rId5"/>
    <p:sldId id="270" r:id="rId6"/>
    <p:sldId id="271" r:id="rId7"/>
    <p:sldId id="272" r:id="rId8"/>
    <p:sldId id="261" r:id="rId9"/>
    <p:sldId id="257" r:id="rId10"/>
    <p:sldId id="266" r:id="rId11"/>
    <p:sldId id="280" r:id="rId12"/>
    <p:sldId id="281" r:id="rId13"/>
    <p:sldId id="258" r:id="rId14"/>
    <p:sldId id="259" r:id="rId15"/>
    <p:sldId id="260" r:id="rId16"/>
    <p:sldId id="273" r:id="rId17"/>
    <p:sldId id="262" r:id="rId18"/>
    <p:sldId id="274" r:id="rId19"/>
    <p:sldId id="263" r:id="rId20"/>
    <p:sldId id="275" r:id="rId21"/>
    <p:sldId id="276" r:id="rId22"/>
    <p:sldId id="264" r:id="rId23"/>
    <p:sldId id="277" r:id="rId24"/>
    <p:sldId id="265" r:id="rId25"/>
    <p:sldId id="27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65E52-46D5-49F5-9768-718D5BF7F5DC}" v="1" dt="2022-03-30T06:25:21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Wolfs" userId="6c7e5ee3-3e91-46ae-bd42-18029ca04add" providerId="ADAL" clId="{32465E52-46D5-49F5-9768-718D5BF7F5DC}"/>
    <pc:docChg chg="custSel modSld">
      <pc:chgData name="Nea Wolfs" userId="6c7e5ee3-3e91-46ae-bd42-18029ca04add" providerId="ADAL" clId="{32465E52-46D5-49F5-9768-718D5BF7F5DC}" dt="2022-03-30T06:25:52.993" v="8" actId="20577"/>
      <pc:docMkLst>
        <pc:docMk/>
      </pc:docMkLst>
      <pc:sldChg chg="modSp mod modClrScheme chgLayout">
        <pc:chgData name="Nea Wolfs" userId="6c7e5ee3-3e91-46ae-bd42-18029ca04add" providerId="ADAL" clId="{32465E52-46D5-49F5-9768-718D5BF7F5DC}" dt="2022-03-30T06:25:52.993" v="8" actId="20577"/>
        <pc:sldMkLst>
          <pc:docMk/>
          <pc:sldMk cId="3254744334" sldId="256"/>
        </pc:sldMkLst>
        <pc:spChg chg="mod ord">
          <ac:chgData name="Nea Wolfs" userId="6c7e5ee3-3e91-46ae-bd42-18029ca04add" providerId="ADAL" clId="{32465E52-46D5-49F5-9768-718D5BF7F5DC}" dt="2022-03-30T06:25:47.780" v="4" actId="1076"/>
          <ac:spMkLst>
            <pc:docMk/>
            <pc:sldMk cId="3254744334" sldId="256"/>
            <ac:spMk id="2" creationId="{00000000-0000-0000-0000-000000000000}"/>
          </ac:spMkLst>
        </pc:spChg>
        <pc:spChg chg="mod ord">
          <ac:chgData name="Nea Wolfs" userId="6c7e5ee3-3e91-46ae-bd42-18029ca04add" providerId="ADAL" clId="{32465E52-46D5-49F5-9768-718D5BF7F5DC}" dt="2022-03-30T06:25:52.993" v="8" actId="20577"/>
          <ac:spMkLst>
            <pc:docMk/>
            <pc:sldMk cId="3254744334" sldId="256"/>
            <ac:spMk id="3" creationId="{00000000-0000-0000-0000-000000000000}"/>
          </ac:spMkLst>
        </pc:spChg>
        <pc:picChg chg="mod ord">
          <ac:chgData name="Nea Wolfs" userId="6c7e5ee3-3e91-46ae-bd42-18029ca04add" providerId="ADAL" clId="{32465E52-46D5-49F5-9768-718D5BF7F5DC}" dt="2022-03-30T06:25:43.055" v="3" actId="26606"/>
          <ac:picMkLst>
            <pc:docMk/>
            <pc:sldMk cId="3254744334" sldId="256"/>
            <ac:picMk id="4" creationId="{00000000-0000-0000-0000-000000000000}"/>
          </ac:picMkLst>
        </pc:pic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770929717" sldId="257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770929717" sldId="257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854453719" sldId="258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854453719" sldId="258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061081351" sldId="259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061081351" sldId="259"/>
            <ac:spMk id="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061081351" sldId="259"/>
            <ac:spMk id="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197139476" sldId="260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197139476" sldId="260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2029180847" sldId="261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2029180847" sldId="261"/>
            <ac:spMk id="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2029180847" sldId="261"/>
            <ac:spMk id="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4040597243" sldId="262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4040597243" sldId="262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054494546" sldId="263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054494546" sldId="263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96056620" sldId="264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96056620" sldId="264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326552285" sldId="265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326552285" sldId="265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599592436" sldId="266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599592436" sldId="266"/>
            <ac:spMk id="2048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599592436" sldId="266"/>
            <ac:spMk id="2048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2550377482" sldId="267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2550377482" sldId="267"/>
            <ac:spMk id="21506" creationId="{00000000-0000-0000-0000-000000000000}"/>
          </ac:spMkLst>
        </pc:spChg>
      </pc:sldChg>
      <pc:sldChg chg="modSp mod">
        <pc:chgData name="Nea Wolfs" userId="6c7e5ee3-3e91-46ae-bd42-18029ca04add" providerId="ADAL" clId="{32465E52-46D5-49F5-9768-718D5BF7F5DC}" dt="2022-03-30T06:25:21.867" v="1" actId="27636"/>
        <pc:sldMkLst>
          <pc:docMk/>
          <pc:sldMk cId="60351160" sldId="269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60351160" sldId="269"/>
            <ac:spMk id="23554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867" v="1" actId="27636"/>
          <ac:spMkLst>
            <pc:docMk/>
            <pc:sldMk cId="60351160" sldId="269"/>
            <ac:spMk id="23555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471492372" sldId="270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471492372" sldId="270"/>
            <ac:spMk id="24578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053105744" sldId="271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053105744" sldId="271"/>
            <ac:spMk id="2560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053105744" sldId="271"/>
            <ac:spMk id="2560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531469393" sldId="272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531469393" sldId="272"/>
            <ac:spMk id="26626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531469393" sldId="272"/>
            <ac:spMk id="26627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504157212" sldId="273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504157212" sldId="273"/>
            <ac:spMk id="3072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504157212" sldId="273"/>
            <ac:spMk id="3072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871961025" sldId="274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871961025" sldId="274"/>
            <ac:spMk id="31746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871961025" sldId="274"/>
            <ac:spMk id="31747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988638266" sldId="275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988638266" sldId="275"/>
            <ac:spMk id="32770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988638266" sldId="275"/>
            <ac:spMk id="32771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731246232" sldId="276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731246232" sldId="276"/>
            <ac:spMk id="33794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731246232" sldId="276"/>
            <ac:spMk id="33795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3038013688" sldId="277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038013688" sldId="277"/>
            <ac:spMk id="34818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3038013688" sldId="277"/>
            <ac:spMk id="34819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187060132" sldId="278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187060132" sldId="278"/>
            <ac:spMk id="2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4268710762" sldId="279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4268710762" sldId="279"/>
            <ac:spMk id="2" creationId="{00000000-0000-0000-0000-000000000000}"/>
          </ac:spMkLst>
        </pc:spChg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4268710762" sldId="279"/>
            <ac:spMk id="3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713895845" sldId="280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713895845" sldId="280"/>
            <ac:spMk id="4" creationId="{00000000-0000-0000-0000-000000000000}"/>
          </ac:spMkLst>
        </pc:spChg>
      </pc:sldChg>
      <pc:sldChg chg="modSp">
        <pc:chgData name="Nea Wolfs" userId="6c7e5ee3-3e91-46ae-bd42-18029ca04add" providerId="ADAL" clId="{32465E52-46D5-49F5-9768-718D5BF7F5DC}" dt="2022-03-30T06:25:21.734" v="0"/>
        <pc:sldMkLst>
          <pc:docMk/>
          <pc:sldMk cId="846707903" sldId="281"/>
        </pc:sldMkLst>
        <pc:spChg chg="mod">
          <ac:chgData name="Nea Wolfs" userId="6c7e5ee3-3e91-46ae-bd42-18029ca04add" providerId="ADAL" clId="{32465E52-46D5-49F5-9768-718D5BF7F5DC}" dt="2022-03-30T06:25:21.734" v="0"/>
          <ac:spMkLst>
            <pc:docMk/>
            <pc:sldMk cId="846707903" sldId="28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CFCF-AD3A-402D-8600-D972DCDD30B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B0F8E-2DBF-40A4-857A-159AD450A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2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A87BB-0250-4D23-AB93-43A9BF30B5D9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6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94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7417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074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48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7255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192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3970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67662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787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3866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08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320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8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06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3331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3945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613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0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531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7550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18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47928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355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091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8231" y="432000"/>
            <a:ext cx="8366720" cy="52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19666" y="1484314"/>
            <a:ext cx="10945285" cy="4825008"/>
          </a:xfrm>
        </p:spPr>
        <p:txBody>
          <a:bodyPr/>
          <a:lstStyle>
            <a:lvl2pPr marL="273050" indent="-273050">
              <a:buFont typeface="Verdana" pitchFamily="34" charset="0"/>
              <a:buChar char="●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1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93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727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096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80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E29D7625-26BF-4007-9CA6-CA2774E86F64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7F93CE11-6C92-432E-9362-3F508080870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1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9.emf"/><Relationship Id="rId5" Type="http://schemas.openxmlformats.org/officeDocument/2006/relationships/image" Target="../media/image25.png"/><Relationship Id="rId10" Type="http://schemas.openxmlformats.org/officeDocument/2006/relationships/image" Target="../media/image28.emf"/><Relationship Id="rId4" Type="http://schemas.openxmlformats.org/officeDocument/2006/relationships/image" Target="../media/image24.png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emf"/><Relationship Id="rId5" Type="http://schemas.openxmlformats.org/officeDocument/2006/relationships/slide" Target="slide1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firm.nl/nieuws/geen-snijmais-voeren-aan-kalveren/#:~:text=Ma%C3%AFs%20verhoogt%20de%20voerkosten&amp;text=Een%20kalf%20kan%20ma%C3%AFs%20verteren,verstekken%2C%20wat%20de%20krachtvoerkosten%20verhoogt.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9850" y="5002465"/>
            <a:ext cx="10563225" cy="1250698"/>
          </a:xfrm>
        </p:spPr>
        <p:txBody>
          <a:bodyPr anchor="t">
            <a:normAutofit/>
          </a:bodyPr>
          <a:lstStyle/>
          <a:p>
            <a:r>
              <a:rPr lang="nl-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Ruwvoer VS  Jongvee </a:t>
            </a:r>
          </a:p>
        </p:txBody>
      </p:sp>
      <p:pic>
        <p:nvPicPr>
          <p:cNvPr id="4" name="Afbeelding 3" descr="Kalveren 13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33111"/>
          <a:stretch/>
        </p:blipFill>
        <p:spPr>
          <a:xfrm>
            <a:off x="20" y="10"/>
            <a:ext cx="12191979" cy="462011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ndertitel 2"/>
          <p:cNvSpPr>
            <a:spLocks noGrp="1"/>
          </p:cNvSpPr>
          <p:nvPr>
            <p:ph type="body" sz="quarter" idx="14"/>
          </p:nvPr>
        </p:nvSpPr>
        <p:spPr>
          <a:xfrm>
            <a:off x="371475" y="4878640"/>
            <a:ext cx="1714499" cy="1250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en met spenen </a:t>
            </a:r>
          </a:p>
        </p:txBody>
      </p:sp>
    </p:spTree>
    <p:extLst>
      <p:ext uri="{BB962C8B-B14F-4D97-AF65-F5344CB8AC3E}">
        <p14:creationId xmlns:p14="http://schemas.microsoft.com/office/powerpoint/2010/main" val="325474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  <a:endParaRPr lang="nl-NL" altLang="nl-NL" dirty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Stelling</a:t>
            </a:r>
          </a:p>
          <a:p>
            <a:pPr marL="0" indent="0">
              <a:buNone/>
            </a:pPr>
            <a:r>
              <a:rPr lang="nl-NL" altLang="nl-NL" dirty="0"/>
              <a:t>Voer je hooi tijdens de melkperiode?</a:t>
            </a:r>
            <a:br>
              <a:rPr lang="nl-NL" altLang="nl-NL" b="1" dirty="0"/>
            </a:br>
            <a:endParaRPr lang="nl-NL" altLang="nl-NL" b="1" dirty="0"/>
          </a:p>
          <a:p>
            <a:pPr lvl="2"/>
            <a:r>
              <a:rPr lang="nl-NL" altLang="nl-NL" dirty="0"/>
              <a:t>Vertering van hooi zorgt vooral voor boterzuur</a:t>
            </a:r>
          </a:p>
          <a:p>
            <a:pPr lvl="2"/>
            <a:r>
              <a:rPr lang="nl-NL" altLang="nl-NL" dirty="0"/>
              <a:t>Boterzuur is minder cruciaal in ontwikkeling van </a:t>
            </a:r>
            <a:r>
              <a:rPr lang="nl-NL" altLang="nl-NL" dirty="0" err="1"/>
              <a:t>penspapillen</a:t>
            </a:r>
            <a:endParaRPr lang="nl-NL" altLang="nl-NL" dirty="0"/>
          </a:p>
          <a:p>
            <a:pPr lvl="2"/>
            <a:r>
              <a:rPr lang="nl-NL" altLang="nl-NL" dirty="0"/>
              <a:t>Zorgt er wel voor dat </a:t>
            </a:r>
            <a:r>
              <a:rPr lang="nl-NL" altLang="nl-NL" dirty="0" err="1"/>
              <a:t>penspapillen</a:t>
            </a:r>
            <a:r>
              <a:rPr lang="nl-NL" altLang="nl-NL" dirty="0"/>
              <a:t> gezuiverd worden van keratine (een vezelig eiwit) waardoor de opname capaciteit van de papillen hoger ligt</a:t>
            </a:r>
          </a:p>
          <a:p>
            <a:pPr lvl="2"/>
            <a:r>
              <a:rPr lang="nl-NL" altLang="nl-NL" dirty="0"/>
              <a:t>Dus </a:t>
            </a:r>
            <a:r>
              <a:rPr lang="nl-NL" altLang="nl-NL" b="1" dirty="0"/>
              <a:t>beperkt </a:t>
            </a:r>
            <a:r>
              <a:rPr lang="nl-NL" altLang="nl-NL" dirty="0"/>
              <a:t>hooi voeren tijdens de melkperiode</a:t>
            </a:r>
          </a:p>
          <a:p>
            <a:pPr marL="0" indent="0">
              <a:buNone/>
            </a:pP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3599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hutterstock_2013392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1937953"/>
            <a:ext cx="1734276" cy="122877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97673" y="432000"/>
            <a:ext cx="6275040" cy="522000"/>
          </a:xfrm>
        </p:spPr>
        <p:txBody>
          <a:bodyPr>
            <a:normAutofit fontScale="90000"/>
          </a:bodyPr>
          <a:lstStyle/>
          <a:p>
            <a:r>
              <a:rPr lang="nl-NL" dirty="0"/>
              <a:t>Pensontwikkeling in de tijd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7749" y="1660065"/>
            <a:ext cx="2154670" cy="14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8BA"/>
              </a:clrFrom>
              <a:clrTo>
                <a:srgbClr val="EFE8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1745" y="2699157"/>
            <a:ext cx="1264227" cy="4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9390" y="2121090"/>
            <a:ext cx="157595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320941" y="2726720"/>
          <a:ext cx="170872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742857" imgH="905001" progId="PBrush">
                  <p:embed/>
                </p:oleObj>
              </mc:Choice>
              <mc:Fallback>
                <p:oleObj name="Bitmap Image" r:id="rId6" imgW="2742857" imgH="905001" progId="PBrush">
                  <p:embed/>
                  <p:pic>
                    <p:nvPicPr>
                      <p:cNvPr id="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941" y="2726720"/>
                        <a:ext cx="170872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Afbeelding 13" descr="A16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34" t="50421" r="50167" b="22190"/>
          <a:stretch/>
        </p:blipFill>
        <p:spPr>
          <a:xfrm>
            <a:off x="4925435" y="2339043"/>
            <a:ext cx="1071418" cy="609600"/>
          </a:xfrm>
          <a:prstGeom prst="rect">
            <a:avLst/>
          </a:prstGeom>
        </p:spPr>
      </p:pic>
      <p:pic>
        <p:nvPicPr>
          <p:cNvPr id="11" name="Afbeelding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9536" y="5949280"/>
            <a:ext cx="406400" cy="406400"/>
          </a:xfrm>
          <a:prstGeom prst="rect">
            <a:avLst/>
          </a:prstGeom>
        </p:spPr>
      </p:pic>
      <p:sp>
        <p:nvSpPr>
          <p:cNvPr id="13" name="Rechthoek 12">
            <a:hlinkClick r:id="" action="ppaction://noaction"/>
          </p:cNvPr>
          <p:cNvSpPr/>
          <p:nvPr/>
        </p:nvSpPr>
        <p:spPr>
          <a:xfrm>
            <a:off x="8688288" y="6165304"/>
            <a:ext cx="1728192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Organen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6" y="3548856"/>
            <a:ext cx="7493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03712" y="548680"/>
            <a:ext cx="6765540" cy="522000"/>
          </a:xfrm>
        </p:spPr>
        <p:txBody>
          <a:bodyPr>
            <a:normAutofit fontScale="90000"/>
          </a:bodyPr>
          <a:lstStyle/>
          <a:p>
            <a:r>
              <a:rPr lang="nl-NL" dirty="0"/>
              <a:t>Effect van voeropname op </a:t>
            </a:r>
            <a:br>
              <a:rPr lang="nl-NL" dirty="0"/>
            </a:br>
            <a:r>
              <a:rPr lang="nl-NL" dirty="0"/>
              <a:t>ontwikkeling van de pens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315580" y="1556793"/>
            <a:ext cx="7560840" cy="3681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600" dirty="0">
                <a:solidFill>
                  <a:srgbClr val="1F2022"/>
                </a:solidFill>
                <a:latin typeface="Precious Sans-Book"/>
                <a:cs typeface="Precious Sans-Book"/>
              </a:rPr>
              <a:t>Pens op 6 weken leeftijd nadat het kalf gevoerd is met...	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" t="894" r="1310" b="930"/>
          <a:stretch/>
        </p:blipFill>
        <p:spPr bwMode="auto">
          <a:xfrm>
            <a:off x="2738967" y="2451101"/>
            <a:ext cx="1739900" cy="2624667"/>
          </a:xfrm>
          <a:prstGeom prst="rect">
            <a:avLst/>
          </a:prstGeom>
          <a:ln w="19050" cap="sq" cmpd="sng">
            <a:solidFill>
              <a:srgbClr val="009039"/>
            </a:solidFill>
            <a:prstDash val="solid"/>
            <a:miter lim="800000"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3" t="1369" r="945" b="1088"/>
          <a:stretch/>
        </p:blipFill>
        <p:spPr bwMode="auto">
          <a:xfrm>
            <a:off x="7721601" y="2463801"/>
            <a:ext cx="1741841" cy="2607733"/>
          </a:xfrm>
          <a:prstGeom prst="rect">
            <a:avLst/>
          </a:prstGeom>
          <a:ln w="19050" cap="sq" cmpd="sng">
            <a:solidFill>
              <a:srgbClr val="009039"/>
            </a:solidFill>
            <a:prstDash val="solid"/>
            <a:miter lim="800000"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" t="699" r="1905" b="974"/>
          <a:stretch/>
        </p:blipFill>
        <p:spPr bwMode="auto">
          <a:xfrm>
            <a:off x="5240867" y="2442633"/>
            <a:ext cx="1710267" cy="2616200"/>
          </a:xfrm>
          <a:prstGeom prst="rect">
            <a:avLst/>
          </a:prstGeom>
          <a:ln w="19050" cap="sq" cmpd="sng">
            <a:solidFill>
              <a:srgbClr val="009039"/>
            </a:solidFill>
            <a:prstDash val="solid"/>
            <a:miter lim="800000"/>
          </a:ln>
          <a:effectLst/>
        </p:spPr>
      </p:pic>
      <p:sp>
        <p:nvSpPr>
          <p:cNvPr id="10" name="Tekstvak 9"/>
          <p:cNvSpPr txBox="1"/>
          <p:nvPr/>
        </p:nvSpPr>
        <p:spPr>
          <a:xfrm>
            <a:off x="2567608" y="5085185"/>
            <a:ext cx="2043844" cy="3681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600" dirty="0">
                <a:solidFill>
                  <a:srgbClr val="1F2022"/>
                </a:solidFill>
                <a:latin typeface="Precious Sans-Book"/>
                <a:cs typeface="Precious Sans-Book"/>
              </a:rPr>
              <a:t>Alleen melk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087888" y="5085185"/>
            <a:ext cx="2043844" cy="3681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600" dirty="0">
                <a:solidFill>
                  <a:srgbClr val="1F2022"/>
                </a:solidFill>
                <a:latin typeface="Precious Sans-Book"/>
                <a:cs typeface="Precious Sans-Book"/>
              </a:rPr>
              <a:t>Melk en hooi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36160" y="5085184"/>
            <a:ext cx="2043844" cy="6636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600" dirty="0">
                <a:solidFill>
                  <a:srgbClr val="1F2022"/>
                </a:solidFill>
                <a:latin typeface="Precious Sans-Book"/>
                <a:cs typeface="Precious Sans-Book"/>
              </a:rPr>
              <a:t>Melk, hooi en kalverkorrel</a:t>
            </a:r>
          </a:p>
        </p:txBody>
      </p:sp>
      <p:pic>
        <p:nvPicPr>
          <p:cNvPr id="13" name="Afbeelding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536" y="5949280"/>
            <a:ext cx="406400" cy="406400"/>
          </a:xfrm>
          <a:prstGeom prst="rect">
            <a:avLst/>
          </a:prstGeom>
        </p:spPr>
      </p:pic>
      <p:sp>
        <p:nvSpPr>
          <p:cNvPr id="14" name="Rechthoek 13">
            <a:hlinkClick r:id="" action="ppaction://noaction"/>
          </p:cNvPr>
          <p:cNvSpPr/>
          <p:nvPr/>
        </p:nvSpPr>
        <p:spPr>
          <a:xfrm>
            <a:off x="8688288" y="6165304"/>
            <a:ext cx="1728192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0930" t="19673" r="5163" b="15499"/>
          <a:stretch/>
        </p:blipFill>
        <p:spPr>
          <a:xfrm>
            <a:off x="2482200" y="918755"/>
            <a:ext cx="678938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Geen Maïs wel water</a:t>
            </a:r>
          </a:p>
          <a:p>
            <a:pPr marL="0" indent="0">
              <a:buNone/>
            </a:pPr>
            <a:r>
              <a:rPr lang="nl-NL" sz="1800" i="1" dirty="0"/>
              <a:t>De onderzoeksresultaten geven duidelijk aan dat mais zeker de eerste zes weken</a:t>
            </a:r>
          </a:p>
          <a:p>
            <a:pPr marL="0" indent="0">
              <a:buNone/>
            </a:pPr>
            <a:r>
              <a:rPr lang="nl-NL" sz="1800" i="1" dirty="0"/>
              <a:t>voor een kalf niet wenselijk is. ‘Kalveren hebben één beperking en dat is de inhoud</a:t>
            </a:r>
          </a:p>
          <a:p>
            <a:pPr marL="0" indent="0">
              <a:buNone/>
            </a:pPr>
            <a:r>
              <a:rPr lang="nl-NL" sz="1800" i="1" dirty="0"/>
              <a:t>van de pens. Mais heeft voor kalveren een te laag droge stof percentage zodat</a:t>
            </a:r>
          </a:p>
          <a:p>
            <a:pPr marL="0" indent="0">
              <a:buNone/>
            </a:pPr>
            <a:r>
              <a:rPr lang="nl-NL" sz="1800" i="1" dirty="0"/>
              <a:t>kalveren uit mais onvoldoende kilo’s droge stof opnemen. Kalveren geven zelf</a:t>
            </a:r>
          </a:p>
          <a:p>
            <a:pPr marL="0" indent="0">
              <a:buNone/>
            </a:pPr>
            <a:r>
              <a:rPr lang="nl-NL" sz="1800" i="1" dirty="0"/>
              <a:t>ook niet de voorkeur aan mais.</a:t>
            </a:r>
            <a:br>
              <a:rPr lang="nl-NL" sz="1800" i="1" dirty="0"/>
            </a:br>
            <a:br>
              <a:rPr lang="nl-NL" sz="1800" i="1" dirty="0"/>
            </a:br>
            <a:r>
              <a:rPr lang="nl-NL" sz="1800" dirty="0"/>
              <a:t>Snijmaïs en ook graskuil kan de pens nog niet verteren. Daarnaast is maïs verzurend en kan daarom juist de ontwikkeling van </a:t>
            </a:r>
            <a:r>
              <a:rPr lang="nl-NL" sz="1800" dirty="0" err="1"/>
              <a:t>penspapillen</a:t>
            </a:r>
            <a:r>
              <a:rPr lang="nl-NL" sz="1800" dirty="0"/>
              <a:t> tegenhouden</a:t>
            </a:r>
            <a:endParaRPr lang="nl-NL" sz="1800" i="1" dirty="0"/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r>
              <a:rPr lang="nl-NL" sz="2400" dirty="0"/>
              <a:t>Geen kuilgras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1800" dirty="0">
                <a:sym typeface="Wingdings" panose="05000000000000000000" pitchFamily="2" charset="2"/>
              </a:rPr>
              <a:t>I.v.m. besmetting Para-tbc, kalveren zijn voornamelijk het eerste levensjaar gevoelig voor een besmetting 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356882" y="5802998"/>
            <a:ext cx="514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>
                <a:hlinkClick r:id="rId2"/>
              </a:rPr>
              <a:t>Wel of geen maïs voeren?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08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tot 8 maanden 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55473"/>
              </p:ext>
            </p:extLst>
          </p:nvPr>
        </p:nvGraphicFramePr>
        <p:xfrm>
          <a:off x="2409678" y="1974668"/>
          <a:ext cx="9090503" cy="3912326"/>
        </p:xfrm>
        <a:graphic>
          <a:graphicData uri="http://schemas.openxmlformats.org/drawingml/2006/table">
            <a:tbl>
              <a:tblPr/>
              <a:tblGrid>
                <a:gridCol w="2782434">
                  <a:extLst>
                    <a:ext uri="{9D8B030D-6E8A-4147-A177-3AD203B41FA5}">
                      <a16:colId xmlns:a16="http://schemas.microsoft.com/office/drawing/2014/main" val="1181796884"/>
                    </a:ext>
                  </a:extLst>
                </a:gridCol>
                <a:gridCol w="1278357">
                  <a:extLst>
                    <a:ext uri="{9D8B030D-6E8A-4147-A177-3AD203B41FA5}">
                      <a16:colId xmlns:a16="http://schemas.microsoft.com/office/drawing/2014/main" val="1822860511"/>
                    </a:ext>
                  </a:extLst>
                </a:gridCol>
                <a:gridCol w="1323702">
                  <a:extLst>
                    <a:ext uri="{9D8B030D-6E8A-4147-A177-3AD203B41FA5}">
                      <a16:colId xmlns:a16="http://schemas.microsoft.com/office/drawing/2014/main" val="2352451708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2521000364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40636765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2062198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306202290"/>
                    </a:ext>
                  </a:extLst>
                </a:gridCol>
                <a:gridCol w="614467">
                  <a:extLst>
                    <a:ext uri="{9D8B030D-6E8A-4147-A177-3AD203B41FA5}">
                      <a16:colId xmlns:a16="http://schemas.microsoft.com/office/drawing/2014/main" val="565195403"/>
                    </a:ext>
                  </a:extLst>
                </a:gridCol>
              </a:tblGrid>
              <a:tr h="1240494"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Leeftijd (maanden)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Gewicht (kg)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Energie (VEM)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Eiwit (g DVE)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Ca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P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Mg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effectLst/>
                        </a:rPr>
                        <a:t>Na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0520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75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2500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225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5,0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1,9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807668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3200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255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6,7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2,3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338449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6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185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3850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285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8,4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2,7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60213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8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235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4600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305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14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9,9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3,1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761862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033555" y="1521711"/>
            <a:ext cx="52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Behoefte en mineralenvoorziening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13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</a:t>
            </a:r>
            <a:endParaRPr lang="nl-NL" altLang="nl-NL" dirty="0"/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De puberperiode</a:t>
            </a:r>
          </a:p>
          <a:p>
            <a:pPr lvl="1"/>
            <a:r>
              <a:rPr lang="nl-NL" altLang="nl-NL"/>
              <a:t>4-13 maanden ouderdom</a:t>
            </a:r>
          </a:p>
          <a:p>
            <a:pPr lvl="1"/>
            <a:r>
              <a:rPr lang="nl-NL" altLang="nl-NL"/>
              <a:t>Vervetten van dieren moet ten alle tijden voorkomen worden</a:t>
            </a:r>
          </a:p>
          <a:p>
            <a:pPr lvl="2"/>
            <a:r>
              <a:rPr lang="nl-NL" altLang="nl-NL"/>
              <a:t>Dier maakt in deze periode uiercellen aan</a:t>
            </a:r>
          </a:p>
          <a:p>
            <a:pPr lvl="1"/>
            <a:r>
              <a:rPr lang="nl-NL" altLang="nl-NL"/>
              <a:t>Tot 10 maanden melkvee rantsoen</a:t>
            </a:r>
          </a:p>
        </p:txBody>
      </p:sp>
    </p:spTree>
    <p:extLst>
      <p:ext uri="{BB962C8B-B14F-4D97-AF65-F5344CB8AC3E}">
        <p14:creationId xmlns:p14="http://schemas.microsoft.com/office/powerpoint/2010/main" val="350415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tot 8 maanden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1292" y="1423176"/>
            <a:ext cx="9257211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/>
              <a:t>Jongvee eet 1,5 tot 3 kg </a:t>
            </a:r>
            <a:r>
              <a:rPr lang="nl-NL" sz="2400" u="sng" dirty="0" err="1"/>
              <a:t>ds</a:t>
            </a:r>
            <a:r>
              <a:rPr lang="nl-NL" sz="2400" u="sng" dirty="0"/>
              <a:t>/per 100 kg lichaamsgewicht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7600"/>
              </p:ext>
            </p:extLst>
          </p:nvPr>
        </p:nvGraphicFramePr>
        <p:xfrm>
          <a:off x="2206160" y="2173999"/>
          <a:ext cx="8128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929414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6916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Leeftijd in maanden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Groei (g/dag)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0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 3 maanden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Ca. 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9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 –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Ca. 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 –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Ca. 700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600 -650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5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22 –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500 -&gt;</a:t>
                      </a:r>
                      <a:r>
                        <a:rPr lang="nl-NL" baseline="0" dirty="0"/>
                        <a:t> 150 (afnemend)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668588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254160" y="5149862"/>
            <a:ext cx="6679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Een maand voor afkalven kun je weer beginnen met een krachtvoergift van 1 kg. Het ruwvoerrantsoen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oet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dan zo veel mogelijk gelijk zijn aan het ruwvoerrantsoen na het afkalven. </a:t>
            </a:r>
          </a:p>
        </p:txBody>
      </p:sp>
    </p:spTree>
    <p:extLst>
      <p:ext uri="{BB962C8B-B14F-4D97-AF65-F5344CB8AC3E}">
        <p14:creationId xmlns:p14="http://schemas.microsoft.com/office/powerpoint/2010/main" val="404059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</a:t>
            </a:r>
            <a:endParaRPr lang="nl-NL" altLang="nl-NL" dirty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De puberperiode</a:t>
            </a:r>
          </a:p>
          <a:p>
            <a:pPr lvl="1"/>
            <a:r>
              <a:rPr lang="nl-NL" altLang="nl-NL"/>
              <a:t>24 uur per dag vers voer</a:t>
            </a:r>
          </a:p>
          <a:p>
            <a:pPr lvl="1"/>
            <a:r>
              <a:rPr lang="nl-NL" altLang="nl-NL"/>
              <a:t>Tot 10 maanden groei maximaliseren!</a:t>
            </a:r>
          </a:p>
          <a:p>
            <a:pPr lvl="1"/>
            <a:r>
              <a:rPr lang="nl-NL" altLang="nl-NL"/>
              <a:t>Opvolgen via borstomtrek of hoogtemaat</a:t>
            </a:r>
          </a:p>
          <a:p>
            <a:pPr lvl="1"/>
            <a:r>
              <a:rPr lang="nl-NL" altLang="nl-NL"/>
              <a:t>Ook hier rantsoen berekenen!</a:t>
            </a:r>
          </a:p>
          <a:p>
            <a:pPr lvl="1"/>
            <a:r>
              <a:rPr lang="nl-NL" altLang="nl-NL"/>
              <a:t>Krachtvoer tot 6 maanden</a:t>
            </a:r>
          </a:p>
        </p:txBody>
      </p:sp>
    </p:spTree>
    <p:extLst>
      <p:ext uri="{BB962C8B-B14F-4D97-AF65-F5344CB8AC3E}">
        <p14:creationId xmlns:p14="http://schemas.microsoft.com/office/powerpoint/2010/main" val="187196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tot 16 maanden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73122"/>
              </p:ext>
            </p:extLst>
          </p:nvPr>
        </p:nvGraphicFramePr>
        <p:xfrm>
          <a:off x="1786499" y="2096588"/>
          <a:ext cx="10091992" cy="3137266"/>
        </p:xfrm>
        <a:graphic>
          <a:graphicData uri="http://schemas.openxmlformats.org/drawingml/2006/table">
            <a:tbl>
              <a:tblPr/>
              <a:tblGrid>
                <a:gridCol w="3377685">
                  <a:extLst>
                    <a:ext uri="{9D8B030D-6E8A-4147-A177-3AD203B41FA5}">
                      <a16:colId xmlns:a16="http://schemas.microsoft.com/office/drawing/2014/main" val="2643015966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1407819235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val="2737838857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2927399955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11468939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16509484"/>
                    </a:ext>
                  </a:extLst>
                </a:gridCol>
                <a:gridCol w="818606">
                  <a:extLst>
                    <a:ext uri="{9D8B030D-6E8A-4147-A177-3AD203B41FA5}">
                      <a16:colId xmlns:a16="http://schemas.microsoft.com/office/drawing/2014/main" val="3715006689"/>
                    </a:ext>
                  </a:extLst>
                </a:gridCol>
                <a:gridCol w="931816">
                  <a:extLst>
                    <a:ext uri="{9D8B030D-6E8A-4147-A177-3AD203B41FA5}">
                      <a16:colId xmlns:a16="http://schemas.microsoft.com/office/drawing/2014/main" val="3806758147"/>
                    </a:ext>
                  </a:extLst>
                </a:gridCol>
              </a:tblGrid>
              <a:tr h="994742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Leeftijd (maanden)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Gewicht (kg)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Energie (VEM)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Eiwit (g DVE)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Ca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P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Mg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Na (g)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555831"/>
                  </a:ext>
                </a:extLst>
              </a:tr>
              <a:tr h="535631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280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4850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290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10,8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3,2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57527"/>
                  </a:ext>
                </a:extLst>
              </a:tr>
              <a:tr h="535631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320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5400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310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12,0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3,5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92773"/>
                  </a:ext>
                </a:extLst>
              </a:tr>
              <a:tr h="535631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14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360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5900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330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13,2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3,8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3440"/>
                  </a:ext>
                </a:extLst>
              </a:tr>
              <a:tr h="535631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16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6100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335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14,2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4,0</a:t>
                      </a:r>
                    </a:p>
                  </a:txBody>
                  <a:tcPr marL="38007" marR="38007" marT="19003" marB="19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297219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033555" y="1521711"/>
            <a:ext cx="52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Behoefte en mineralenvoorziening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4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  <a:endParaRPr lang="nl-NL" altLang="nl-NL" dirty="0"/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1700861" y="1059593"/>
            <a:ext cx="9799320" cy="4929411"/>
          </a:xfrm>
        </p:spPr>
        <p:txBody>
          <a:bodyPr/>
          <a:lstStyle/>
          <a:p>
            <a:pPr marL="457200" lvl="1" indent="0">
              <a:buNone/>
            </a:pPr>
            <a:r>
              <a:rPr lang="nl-NL" altLang="nl-NL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Stelling:</a:t>
            </a:r>
          </a:p>
          <a:p>
            <a:pPr marL="457200" lvl="1" indent="0">
              <a:buNone/>
            </a:pPr>
            <a:r>
              <a:rPr lang="nl-NL" altLang="nl-NL" dirty="0"/>
              <a:t>Voer je rauwe melk of kunstmelk? En waarom?</a:t>
            </a:r>
          </a:p>
          <a:p>
            <a:pPr marL="457200" lvl="1" indent="0">
              <a:buNone/>
            </a:pPr>
            <a:endParaRPr lang="nl-NL" altLang="nl-NL" dirty="0"/>
          </a:p>
          <a:p>
            <a:pPr lvl="2"/>
            <a:r>
              <a:rPr lang="nl-NL" altLang="nl-NL" dirty="0"/>
              <a:t>Nadelen koemelk:</a:t>
            </a:r>
          </a:p>
          <a:p>
            <a:pPr lvl="3"/>
            <a:r>
              <a:rPr lang="nl-NL" altLang="nl-NL" dirty="0"/>
              <a:t>Para TBC</a:t>
            </a:r>
          </a:p>
          <a:p>
            <a:pPr lvl="3"/>
            <a:r>
              <a:rPr lang="nl-NL" altLang="nl-NL" dirty="0"/>
              <a:t>Te laag in ijzer</a:t>
            </a:r>
          </a:p>
          <a:p>
            <a:pPr lvl="3"/>
            <a:r>
              <a:rPr lang="nl-NL" altLang="nl-NL" dirty="0"/>
              <a:t>Te hoog in vet% </a:t>
            </a:r>
            <a:r>
              <a:rPr lang="nl-NL" altLang="nl-NL" dirty="0">
                <a:sym typeface="Wingdings" panose="05000000000000000000" pitchFamily="2" charset="2"/>
              </a:rPr>
              <a:t> verzadiging</a:t>
            </a:r>
          </a:p>
          <a:p>
            <a:pPr marL="1371600" lvl="3" indent="0">
              <a:buNone/>
            </a:pPr>
            <a:endParaRPr lang="nl-NL" altLang="nl-NL" dirty="0">
              <a:sym typeface="Wingdings" panose="05000000000000000000" pitchFamily="2" charset="2"/>
            </a:endParaRPr>
          </a:p>
          <a:p>
            <a:pPr lvl="2"/>
            <a:r>
              <a:rPr lang="nl-NL" altLang="nl-NL" dirty="0"/>
              <a:t>Economisch:</a:t>
            </a:r>
          </a:p>
          <a:p>
            <a:pPr lvl="3"/>
            <a:r>
              <a:rPr lang="nl-NL" altLang="nl-NL" dirty="0"/>
              <a:t>240 liter koemelk verkopen aan €0,30 per liter = €72</a:t>
            </a:r>
          </a:p>
          <a:p>
            <a:pPr lvl="3"/>
            <a:r>
              <a:rPr lang="nl-NL" altLang="nl-NL" dirty="0"/>
              <a:t>240.8 = 30 kg melkpoeder nodig</a:t>
            </a:r>
          </a:p>
          <a:p>
            <a:pPr lvl="3"/>
            <a:r>
              <a:rPr lang="nl-NL" altLang="nl-NL" dirty="0"/>
              <a:t>30 kg X €1,40 per kg = €42</a:t>
            </a:r>
          </a:p>
          <a:p>
            <a:pPr lvl="3"/>
            <a:r>
              <a:rPr lang="nl-NL" altLang="nl-NL" b="1" dirty="0"/>
              <a:t>Dus: bijna altijd melkpoeder voeren</a:t>
            </a:r>
          </a:p>
          <a:p>
            <a:pPr marL="1371600" lvl="3" indent="0">
              <a:buNone/>
            </a:pPr>
            <a:endParaRPr lang="nl-NL" alt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03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</a:t>
            </a:r>
            <a:endParaRPr lang="nl-NL" altLang="nl-NL" dirty="0"/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Rondom inseminatie</a:t>
            </a:r>
          </a:p>
          <a:p>
            <a:pPr lvl="1"/>
            <a:r>
              <a:rPr lang="nl-NL" altLang="nl-NL"/>
              <a:t>Geen krachtvoer meer vanaf 6 maanden</a:t>
            </a:r>
          </a:p>
          <a:p>
            <a:pPr lvl="1"/>
            <a:r>
              <a:rPr lang="nl-NL" altLang="nl-NL"/>
              <a:t>Insemineren bij 165 cm borstomtrek, 127 cm hoogtemaat</a:t>
            </a:r>
          </a:p>
          <a:p>
            <a:pPr lvl="1"/>
            <a:r>
              <a:rPr lang="nl-NL" altLang="nl-NL"/>
              <a:t>Bij 15 maanden altijd insemineren</a:t>
            </a:r>
          </a:p>
        </p:txBody>
      </p:sp>
    </p:spTree>
    <p:extLst>
      <p:ext uri="{BB962C8B-B14F-4D97-AF65-F5344CB8AC3E}">
        <p14:creationId xmlns:p14="http://schemas.microsoft.com/office/powerpoint/2010/main" val="198863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u="sng"/>
              <a:t>1 Niet melkgevend: </a:t>
            </a:r>
            <a:r>
              <a:rPr lang="nl-NL" altLang="nl-NL" b="1" u="sng"/>
              <a:t>Jongvee</a:t>
            </a:r>
            <a:endParaRPr lang="nl-NL" altLang="nl-NL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Rondom inseminatie</a:t>
            </a:r>
          </a:p>
          <a:p>
            <a:pPr lvl="1"/>
            <a:r>
              <a:rPr lang="nl-NL" altLang="nl-NL"/>
              <a:t>BSC zeer belangrijk</a:t>
            </a:r>
          </a:p>
          <a:p>
            <a:pPr lvl="1"/>
            <a:r>
              <a:rPr lang="nl-NL" altLang="nl-NL"/>
              <a:t>Weinig of geen maïs voeren</a:t>
            </a:r>
          </a:p>
          <a:p>
            <a:pPr lvl="1"/>
            <a:r>
              <a:rPr lang="nl-NL" altLang="nl-NL"/>
              <a:t>Kuilgras van matige kwaliteit</a:t>
            </a:r>
          </a:p>
          <a:p>
            <a:pPr lvl="1"/>
            <a:r>
              <a:rPr lang="nl-NL" altLang="nl-NL"/>
              <a:t>Ook hier naar mineralenvoorziening kijken</a:t>
            </a:r>
          </a:p>
        </p:txBody>
      </p:sp>
    </p:spTree>
    <p:extLst>
      <p:ext uri="{BB962C8B-B14F-4D97-AF65-F5344CB8AC3E}">
        <p14:creationId xmlns:p14="http://schemas.microsoft.com/office/powerpoint/2010/main" val="73124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 tot 20 maanden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16379"/>
              </p:ext>
            </p:extLst>
          </p:nvPr>
        </p:nvGraphicFramePr>
        <p:xfrm>
          <a:off x="2496978" y="2509148"/>
          <a:ext cx="9145840" cy="2942417"/>
        </p:xfrm>
        <a:graphic>
          <a:graphicData uri="http://schemas.openxmlformats.org/drawingml/2006/table">
            <a:tbl>
              <a:tblPr/>
              <a:tblGrid>
                <a:gridCol w="3450432">
                  <a:extLst>
                    <a:ext uri="{9D8B030D-6E8A-4147-A177-3AD203B41FA5}">
                      <a16:colId xmlns:a16="http://schemas.microsoft.com/office/drawing/2014/main" val="4028297269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362716087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val="3732088628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val="809643881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208113285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344765176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val="405982122"/>
                    </a:ext>
                  </a:extLst>
                </a:gridCol>
                <a:gridCol w="618310">
                  <a:extLst>
                    <a:ext uri="{9D8B030D-6E8A-4147-A177-3AD203B41FA5}">
                      <a16:colId xmlns:a16="http://schemas.microsoft.com/office/drawing/2014/main" val="575411"/>
                    </a:ext>
                  </a:extLst>
                </a:gridCol>
              </a:tblGrid>
              <a:tr h="1125335"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Leeftijd (maanden)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Gewicht (kg)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Energie (VEM)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Eiwit (g DVE)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Ca (g)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P (g)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Mg (g)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Na (g)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498328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16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400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6100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335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14,2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4,0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2288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18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440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6650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355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21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13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15,4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4,2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5212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480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7300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415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22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14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effectLst/>
                        </a:rPr>
                        <a:t>16,6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effectLst/>
                        </a:rPr>
                        <a:t>4,5</a:t>
                      </a:r>
                    </a:p>
                  </a:txBody>
                  <a:tcPr marL="40380" marR="40380" marT="20190" marB="20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55786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799910" y="1985928"/>
            <a:ext cx="52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Behoefte en mineralenvoorziening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56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u="sng"/>
              <a:t>1 Niet melkgevend: </a:t>
            </a:r>
            <a:r>
              <a:rPr lang="nl-NL" altLang="nl-NL" b="1" u="sng"/>
              <a:t>Jongvee</a:t>
            </a:r>
            <a:endParaRPr lang="nl-NL" altLang="nl-NL"/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Drachtig jongvee</a:t>
            </a:r>
          </a:p>
          <a:p>
            <a:pPr lvl="1"/>
            <a:r>
              <a:rPr lang="nl-NL" altLang="nl-NL"/>
              <a:t>Geen energierijke voeding in verband met vervetten</a:t>
            </a:r>
          </a:p>
          <a:p>
            <a:pPr lvl="1"/>
            <a:r>
              <a:rPr lang="nl-NL" altLang="nl-NL"/>
              <a:t>Controleer voeropname in de wei</a:t>
            </a:r>
          </a:p>
          <a:p>
            <a:pPr lvl="1"/>
            <a:r>
              <a:rPr lang="nl-NL" altLang="nl-NL"/>
              <a:t>Pensvulling controleren</a:t>
            </a:r>
          </a:p>
          <a:p>
            <a:pPr lvl="1"/>
            <a:r>
              <a:rPr lang="nl-NL" altLang="nl-NL"/>
              <a:t>2 maanden voor afkalven droge koeien</a:t>
            </a:r>
          </a:p>
        </p:txBody>
      </p:sp>
    </p:spTree>
    <p:extLst>
      <p:ext uri="{BB962C8B-B14F-4D97-AF65-F5344CB8AC3E}">
        <p14:creationId xmlns:p14="http://schemas.microsoft.com/office/powerpoint/2010/main" val="303801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22 tot 24 maanden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33555" y="1521711"/>
            <a:ext cx="52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Behoefte en mineralenvoorziening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97707"/>
              </p:ext>
            </p:extLst>
          </p:nvPr>
        </p:nvGraphicFramePr>
        <p:xfrm>
          <a:off x="2461863" y="2140134"/>
          <a:ext cx="8772195" cy="2240278"/>
        </p:xfrm>
        <a:graphic>
          <a:graphicData uri="http://schemas.openxmlformats.org/drawingml/2006/table">
            <a:tbl>
              <a:tblPr/>
              <a:tblGrid>
                <a:gridCol w="2649125">
                  <a:extLst>
                    <a:ext uri="{9D8B030D-6E8A-4147-A177-3AD203B41FA5}">
                      <a16:colId xmlns:a16="http://schemas.microsoft.com/office/drawing/2014/main" val="1761423943"/>
                    </a:ext>
                  </a:extLst>
                </a:gridCol>
                <a:gridCol w="1342063">
                  <a:extLst>
                    <a:ext uri="{9D8B030D-6E8A-4147-A177-3AD203B41FA5}">
                      <a16:colId xmlns:a16="http://schemas.microsoft.com/office/drawing/2014/main" val="1213061718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726174001"/>
                    </a:ext>
                  </a:extLst>
                </a:gridCol>
                <a:gridCol w="1271403">
                  <a:extLst>
                    <a:ext uri="{9D8B030D-6E8A-4147-A177-3AD203B41FA5}">
                      <a16:colId xmlns:a16="http://schemas.microsoft.com/office/drawing/2014/main" val="1092109183"/>
                    </a:ext>
                  </a:extLst>
                </a:gridCol>
                <a:gridCol w="675271">
                  <a:extLst>
                    <a:ext uri="{9D8B030D-6E8A-4147-A177-3AD203B41FA5}">
                      <a16:colId xmlns:a16="http://schemas.microsoft.com/office/drawing/2014/main" val="951878690"/>
                    </a:ext>
                  </a:extLst>
                </a:gridCol>
                <a:gridCol w="378514">
                  <a:extLst>
                    <a:ext uri="{9D8B030D-6E8A-4147-A177-3AD203B41FA5}">
                      <a16:colId xmlns:a16="http://schemas.microsoft.com/office/drawing/2014/main" val="828301310"/>
                    </a:ext>
                  </a:extLst>
                </a:gridCol>
                <a:gridCol w="575090">
                  <a:extLst>
                    <a:ext uri="{9D8B030D-6E8A-4147-A177-3AD203B41FA5}">
                      <a16:colId xmlns:a16="http://schemas.microsoft.com/office/drawing/2014/main" val="3768140077"/>
                    </a:ext>
                  </a:extLst>
                </a:gridCol>
                <a:gridCol w="469940">
                  <a:extLst>
                    <a:ext uri="{9D8B030D-6E8A-4147-A177-3AD203B41FA5}">
                      <a16:colId xmlns:a16="http://schemas.microsoft.com/office/drawing/2014/main" val="396634454"/>
                    </a:ext>
                  </a:extLst>
                </a:gridCol>
              </a:tblGrid>
              <a:tr h="633122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Leeftijd (maanden)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Gewicht (kg)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Energie (VEM)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Eiwit (g DVE)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Ca (g)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P (g)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Mg (g)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Na (g)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525718"/>
                  </a:ext>
                </a:extLst>
              </a:tr>
              <a:tr h="340912"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22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510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7500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460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21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13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17,1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4,6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064748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23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hoogdrachtig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7500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460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28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17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18,9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7,2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67589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24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hoogdrachtig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7500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460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29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17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19,6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6,0</a:t>
                      </a:r>
                    </a:p>
                  </a:txBody>
                  <a:tcPr marL="36475" marR="36475" marT="18238" marB="1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1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5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774825" y="1268414"/>
          <a:ext cx="4176714" cy="4679951"/>
        </p:xfrm>
        <a:graphic>
          <a:graphicData uri="http://schemas.openxmlformats.org/drawingml/2006/table">
            <a:tbl>
              <a:tblPr/>
              <a:tblGrid>
                <a:gridCol w="64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2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6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2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548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Jongvee behoeften normen: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48"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Jongvee behoeften normen per kg DS: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Leeftijd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Lich.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 DS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stal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Weide 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DVE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 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mnd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Gew.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6024564" y="1268414"/>
          <a:ext cx="4537075" cy="4678363"/>
        </p:xfrm>
        <a:graphic>
          <a:graphicData uri="http://schemas.openxmlformats.org/drawingml/2006/table">
            <a:tbl>
              <a:tblPr/>
              <a:tblGrid>
                <a:gridCol w="68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1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0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5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3598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Jongvee behoefte normen totaal</a:t>
                      </a:r>
                    </a:p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Leeftijd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Lich.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 DS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stal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Weide 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DVE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 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mnd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Gew.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4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4430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5290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4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5980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6440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6900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754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7590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8160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754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7900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8950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Voerbehoefte</a:t>
            </a:r>
            <a:endParaRPr lang="nl-NL" altLang="nl-NL" dirty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188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Vraag:</a:t>
            </a:r>
          </a:p>
          <a:p>
            <a:pPr marL="0" indent="0">
              <a:buNone/>
            </a:pPr>
            <a:r>
              <a:rPr lang="nl-NL" altLang="nl-NL" dirty="0"/>
              <a:t>Wat zijn de aandachtspunten voor het aanmaken van kunstmelk?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834640" y="2834640"/>
            <a:ext cx="702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Drinktemperatuur (39̊C) zorgvuldig aanhouden.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Indien melk koud verstrekt wordt, speenemmer + zuur gebruiken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Concentratie melkpoeder: veel fouten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3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Week 1</a:t>
            </a:r>
          </a:p>
          <a:p>
            <a:r>
              <a:rPr lang="nl-NL" sz="2000" dirty="0"/>
              <a:t>Minimaal 1 kg </a:t>
            </a:r>
            <a:r>
              <a:rPr lang="nl-NL" sz="2000" dirty="0" err="1"/>
              <a:t>ds</a:t>
            </a:r>
            <a:endParaRPr lang="nl-NL" sz="2000" dirty="0"/>
          </a:p>
          <a:p>
            <a:r>
              <a:rPr lang="nl-NL" sz="2000" dirty="0"/>
              <a:t>2,5 – 3,0 liter per dag (melk bevat 12,5-13,5% </a:t>
            </a:r>
            <a:r>
              <a:rPr lang="nl-NL" sz="2000" dirty="0" err="1"/>
              <a:t>ds</a:t>
            </a:r>
            <a:r>
              <a:rPr lang="nl-NL" sz="2000" dirty="0"/>
              <a:t>)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000" dirty="0"/>
              <a:t>Let op de concentratie van de melk;</a:t>
            </a:r>
          </a:p>
          <a:p>
            <a:pPr marL="0" indent="0">
              <a:buNone/>
            </a:pPr>
            <a:r>
              <a:rPr lang="nl-NL" sz="1800" i="1" dirty="0"/>
              <a:t>Om een maximale groei te behalen; </a:t>
            </a:r>
            <a:br>
              <a:rPr lang="nl-NL" sz="2000" i="1" dirty="0"/>
            </a:br>
            <a:br>
              <a:rPr lang="nl-NL" sz="2000" i="1" dirty="0"/>
            </a:br>
            <a:r>
              <a:rPr lang="nl-NL" sz="2000" i="1" dirty="0"/>
              <a:t>1 kg </a:t>
            </a:r>
            <a:r>
              <a:rPr lang="nl-NL" sz="2000" b="1" i="1" dirty="0"/>
              <a:t>melkpoeder</a:t>
            </a:r>
            <a:r>
              <a:rPr lang="nl-NL" sz="2000" i="1" dirty="0"/>
              <a:t> per </a:t>
            </a:r>
            <a:r>
              <a:rPr lang="nl-NL" sz="2000" b="1" i="1" dirty="0"/>
              <a:t>kalf</a:t>
            </a:r>
            <a:r>
              <a:rPr lang="nl-NL" sz="2000" i="1" dirty="0"/>
              <a:t> per dag. Juist in deze wintermaanden is een hoge </a:t>
            </a:r>
            <a:r>
              <a:rPr lang="nl-NL" sz="2000" b="1" i="1" dirty="0"/>
              <a:t>concentratie melkpoeder</a:t>
            </a:r>
            <a:r>
              <a:rPr lang="nl-NL" sz="2000" i="1" dirty="0"/>
              <a:t> in de drinkklare melk gewenst van minimaal 150 gram per liter.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18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54" y="118079"/>
            <a:ext cx="4755921" cy="657680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87" y="2971380"/>
            <a:ext cx="7203350" cy="20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  <a:endParaRPr lang="nl-NL" altLang="nl-NL" dirty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1782038" y="1601702"/>
            <a:ext cx="8846773" cy="4929411"/>
          </a:xfrm>
        </p:spPr>
        <p:txBody>
          <a:bodyPr/>
          <a:lstStyle/>
          <a:p>
            <a:pPr marL="457200" lvl="1" indent="0">
              <a:buNone/>
            </a:pPr>
            <a:r>
              <a:rPr lang="nl-NL" altLang="nl-NL" i="1" dirty="0"/>
              <a:t>Concentratie melkpoeder aanpassen aan buitentemperatuur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49250"/>
              </p:ext>
            </p:extLst>
          </p:nvPr>
        </p:nvGraphicFramePr>
        <p:xfrm>
          <a:off x="3944982" y="2592982"/>
          <a:ext cx="6910252" cy="3748266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573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Extra poeder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Omgevingstemp. ̊C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 3 weken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Ouder dan 3 weken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-10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55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 g/liter</a:t>
                      </a:r>
                      <a:endParaRPr kumimoji="0" lang="nl-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775" y="3449698"/>
            <a:ext cx="3226526" cy="34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  <a:endParaRPr lang="nl-NL" altLang="nl-NL" dirty="0"/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Opfokschema kalfjes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01016"/>
              </p:ext>
            </p:extLst>
          </p:nvPr>
        </p:nvGraphicFramePr>
        <p:xfrm>
          <a:off x="5290458" y="2233744"/>
          <a:ext cx="5884816" cy="403979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1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Dag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Aantal voedingen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Per dag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Liters per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Voeding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Water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1-2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3-4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1-1,5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3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1-1,5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4-7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Week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3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 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4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3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 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3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 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6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 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7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8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1,5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 Vrij 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9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2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1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/>
                        <a:t>Vrij</a:t>
                      </a:r>
                      <a:endParaRPr lang="nl-N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4" y="2643715"/>
            <a:ext cx="3674065" cy="383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10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melkperiode</a:t>
            </a:r>
            <a:endParaRPr lang="nl-NL" altLang="nl-NL" dirty="0"/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Pasteuriseren van koemelk</a:t>
            </a:r>
          </a:p>
          <a:p>
            <a:pPr lvl="1"/>
            <a:r>
              <a:rPr lang="nl-NL" altLang="nl-NL"/>
              <a:t>Veilige manier om probleemmelk aan kalfjes te voeren</a:t>
            </a:r>
          </a:p>
          <a:p>
            <a:pPr lvl="1"/>
            <a:r>
              <a:rPr lang="nl-NL" altLang="nl-NL"/>
              <a:t>Zorgen ervoor dat groot gedeelte van ziekteverwekkende bacteriën vernietigd worden</a:t>
            </a:r>
          </a:p>
          <a:p>
            <a:pPr lvl="2"/>
            <a:r>
              <a:rPr lang="nl-NL" altLang="nl-NL"/>
              <a:t>Sommige onderzoeken laten zien dat zelfs TBC vernietigd wordt</a:t>
            </a:r>
          </a:p>
        </p:txBody>
      </p:sp>
    </p:spTree>
    <p:extLst>
      <p:ext uri="{BB962C8B-B14F-4D97-AF65-F5344CB8AC3E}">
        <p14:creationId xmlns:p14="http://schemas.microsoft.com/office/powerpoint/2010/main" val="53146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Spenen van het kalf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Spenen wanneer een kalf;</a:t>
            </a:r>
          </a:p>
          <a:p>
            <a:pPr>
              <a:buFontTx/>
              <a:buChar char="-"/>
            </a:pPr>
            <a:r>
              <a:rPr lang="nl-NL" sz="2000" dirty="0"/>
              <a:t>85 tot 90 Kg weegt</a:t>
            </a:r>
          </a:p>
          <a:p>
            <a:pPr>
              <a:buFontTx/>
              <a:buChar char="-"/>
            </a:pPr>
            <a:r>
              <a:rPr lang="nl-NL" sz="2000" dirty="0"/>
              <a:t>Borstomvang van 95 cm</a:t>
            </a:r>
          </a:p>
          <a:p>
            <a:pPr>
              <a:buFontTx/>
              <a:buChar char="-"/>
            </a:pPr>
            <a:r>
              <a:rPr lang="nl-NL" sz="2000" dirty="0"/>
              <a:t>Krachtvoer opname van 1,5 tot 2 kg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sz="2400" b="1" dirty="0"/>
              <a:t>Denk aan; </a:t>
            </a:r>
          </a:p>
          <a:p>
            <a:pPr>
              <a:buFontTx/>
              <a:buChar char="-"/>
            </a:pPr>
            <a:r>
              <a:rPr lang="nl-NL" sz="2000" dirty="0"/>
              <a:t>Overgang voer</a:t>
            </a:r>
          </a:p>
          <a:p>
            <a:pPr>
              <a:buFontTx/>
              <a:buChar char="-"/>
            </a:pPr>
            <a:r>
              <a:rPr lang="nl-NL" sz="2000" dirty="0"/>
              <a:t>Stress</a:t>
            </a:r>
          </a:p>
          <a:p>
            <a:pPr>
              <a:buFontTx/>
              <a:buChar char="-"/>
            </a:pPr>
            <a:r>
              <a:rPr lang="nl-NL" sz="2000" dirty="0"/>
              <a:t>Niet spenen en verzetten tegelijk.  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18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Ruwvoer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65661" y="1449302"/>
            <a:ext cx="8846773" cy="4929411"/>
          </a:xfrm>
        </p:spPr>
        <p:txBody>
          <a:bodyPr>
            <a:normAutofit/>
          </a:bodyPr>
          <a:lstStyle/>
          <a:p>
            <a:r>
              <a:rPr lang="nl-NL" sz="2000" dirty="0"/>
              <a:t>Met een leeftijd van 1 week begint een kalf ruwvoer op te nemen 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i="1" dirty="0"/>
              <a:t>De belangrijkste eis die aan het kracht- en ruwvoer wordt gesteld is de smakelijkheid. De smakelijkheid is een zeer belangrijke factor bij de voeropname. De VEM en DVE zijn minder belangrijk, omdat de energie- en eiwitvoorziening met name via de melk gaat.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Opnemen van vaste voedermiddelen &gt;&gt; Zorgt voor pens ontwikkeling </a:t>
            </a:r>
          </a:p>
          <a:p>
            <a:pPr marL="0" indent="0">
              <a:buNone/>
            </a:pPr>
            <a:r>
              <a:rPr lang="nl-NL" sz="2000" dirty="0"/>
              <a:t>+ Naast melk nog 10% water van het lichaamsgewicht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709297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8DF50EB-C74A-4B85-92D1-9DBB6B749F33}" vid="{92CC1634-FFE4-4E42-8D25-839E32EE63E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268</TotalTime>
  <Words>1510</Words>
  <Application>Microsoft Office PowerPoint</Application>
  <PresentationFormat>Breedbeeld</PresentationFormat>
  <Paragraphs>683</Paragraphs>
  <Slides>25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Precious Sans-Book</vt:lpstr>
      <vt:lpstr>Times New Roman</vt:lpstr>
      <vt:lpstr>Verdana</vt:lpstr>
      <vt:lpstr>Thema1</vt:lpstr>
      <vt:lpstr>Bitmap Image</vt:lpstr>
      <vt:lpstr>Ruwvoer VS  Jongvee </vt:lpstr>
      <vt:lpstr>Melkperiode</vt:lpstr>
      <vt:lpstr>Voerbehoefte</vt:lpstr>
      <vt:lpstr>Melkperiode</vt:lpstr>
      <vt:lpstr>melkperiode</vt:lpstr>
      <vt:lpstr>Melkperiode</vt:lpstr>
      <vt:lpstr>melkperiode</vt:lpstr>
      <vt:lpstr>Spenen van het kalf</vt:lpstr>
      <vt:lpstr>Ruwvoer</vt:lpstr>
      <vt:lpstr>Melkperiode</vt:lpstr>
      <vt:lpstr>Pensontwikkeling in de tijd</vt:lpstr>
      <vt:lpstr>Effect van voeropname op  ontwikkeling van de pens</vt:lpstr>
      <vt:lpstr>Melkperiode</vt:lpstr>
      <vt:lpstr>Melkperiode </vt:lpstr>
      <vt:lpstr>2 tot 8 maanden </vt:lpstr>
      <vt:lpstr>Voerbehoefte</vt:lpstr>
      <vt:lpstr>2 tot 8 maanden</vt:lpstr>
      <vt:lpstr>Voerbehoefte</vt:lpstr>
      <vt:lpstr>9 tot 16 maanden </vt:lpstr>
      <vt:lpstr>Voerbehoefte</vt:lpstr>
      <vt:lpstr>1 Niet melkgevend: Jongvee</vt:lpstr>
      <vt:lpstr>16 tot 20 maanden </vt:lpstr>
      <vt:lpstr>1 Niet melkgevend: Jongvee</vt:lpstr>
      <vt:lpstr>22 tot 24 maanden</vt:lpstr>
      <vt:lpstr>Voerbehoefte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Ruwvoer VS  Jongvee</dc:title>
  <dc:creator>Nea Wolfs</dc:creator>
  <cp:lastModifiedBy>Nea Wolfs</cp:lastModifiedBy>
  <cp:revision>19</cp:revision>
  <dcterms:created xsi:type="dcterms:W3CDTF">2019-03-26T15:21:42Z</dcterms:created>
  <dcterms:modified xsi:type="dcterms:W3CDTF">2022-03-30T06:26:01Z</dcterms:modified>
</cp:coreProperties>
</file>